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9" r:id="rId3"/>
    <p:sldId id="258" r:id="rId4"/>
    <p:sldId id="288" r:id="rId5"/>
    <p:sldId id="257" r:id="rId6"/>
    <p:sldId id="290" r:id="rId7"/>
    <p:sldId id="259" r:id="rId8"/>
    <p:sldId id="291" r:id="rId9"/>
    <p:sldId id="260" r:id="rId10"/>
    <p:sldId id="292" r:id="rId11"/>
    <p:sldId id="261" r:id="rId12"/>
    <p:sldId id="293" r:id="rId13"/>
    <p:sldId id="262" r:id="rId14"/>
    <p:sldId id="294" r:id="rId15"/>
    <p:sldId id="263" r:id="rId16"/>
    <p:sldId id="295" r:id="rId17"/>
    <p:sldId id="264" r:id="rId18"/>
    <p:sldId id="296" r:id="rId19"/>
    <p:sldId id="265" r:id="rId20"/>
    <p:sldId id="297" r:id="rId21"/>
    <p:sldId id="266" r:id="rId22"/>
    <p:sldId id="298" r:id="rId23"/>
    <p:sldId id="267" r:id="rId24"/>
    <p:sldId id="299" r:id="rId25"/>
    <p:sldId id="268" r:id="rId26"/>
    <p:sldId id="300" r:id="rId27"/>
    <p:sldId id="269" r:id="rId28"/>
    <p:sldId id="301" r:id="rId29"/>
    <p:sldId id="270" r:id="rId30"/>
    <p:sldId id="302" r:id="rId31"/>
    <p:sldId id="271" r:id="rId32"/>
    <p:sldId id="303" r:id="rId33"/>
    <p:sldId id="272" r:id="rId34"/>
    <p:sldId id="304" r:id="rId35"/>
    <p:sldId id="273" r:id="rId36"/>
    <p:sldId id="305" r:id="rId37"/>
    <p:sldId id="274" r:id="rId38"/>
    <p:sldId id="306" r:id="rId39"/>
    <p:sldId id="275" r:id="rId40"/>
    <p:sldId id="307" r:id="rId41"/>
    <p:sldId id="276" r:id="rId42"/>
    <p:sldId id="308" r:id="rId43"/>
    <p:sldId id="277" r:id="rId44"/>
    <p:sldId id="309" r:id="rId45"/>
    <p:sldId id="278" r:id="rId46"/>
    <p:sldId id="310" r:id="rId47"/>
    <p:sldId id="280" r:id="rId48"/>
    <p:sldId id="311" r:id="rId49"/>
    <p:sldId id="281" r:id="rId50"/>
    <p:sldId id="312" r:id="rId51"/>
    <p:sldId id="282" r:id="rId52"/>
    <p:sldId id="313" r:id="rId53"/>
    <p:sldId id="285" r:id="rId54"/>
    <p:sldId id="314" r:id="rId55"/>
    <p:sldId id="283" r:id="rId56"/>
    <p:sldId id="315" r:id="rId57"/>
    <p:sldId id="286" r:id="rId5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21" autoAdjust="0"/>
    <p:restoredTop sz="94667" autoAdjust="0"/>
  </p:normalViewPr>
  <p:slideViewPr>
    <p:cSldViewPr>
      <p:cViewPr varScale="1">
        <p:scale>
          <a:sx n="63" d="100"/>
          <a:sy n="63" d="100"/>
        </p:scale>
        <p:origin x="-159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2059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060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6738B9-493F-4306-819A-166D973BF75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8740D6-0544-4E9D-8877-9FE794672B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C1A368-3612-43F5-BE17-445B673197B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7768EC-23FE-4593-9BEE-F4CDDEE91C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CA136F-B6AE-4E8A-BF26-3251A43E12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564452-097B-414B-B714-B60B20756D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F83DFC-5137-4535-A033-550893B9AC9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7EB1F4-B0FA-4EFD-8FA1-A94DADD050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FE034F-E03E-4E0B-815D-BD16836D83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6A9CC7-1D2F-47B9-8037-3126445099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A8DC9F-3149-4DC0-964C-F71B3A296A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CEA6E-2F9B-471F-A5B6-A39620A4ED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97FF9B79-EB01-4424-A0DE-CB568F53EA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1030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31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1035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4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906 h 1906"/>
                <a:gd name="T4" fmla="*/ 5740 w 5740"/>
                <a:gd name="T5" fmla="*/ 1906 h 1906"/>
                <a:gd name="T6" fmla="*/ 5740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1037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8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9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25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ransition>
    <p:newsflash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Documents%20and%20Settings\USER\&#1056;&#1072;&#1073;&#1086;&#1095;&#1080;&#1081;%20&#1089;&#1090;&#1086;&#1083;\Logan\&#1052;&#1091;&#1079;&#1099;&#1082;&#1072;\Pakito\002_Pakito%20-%20Living%20On%20Video.mp3" TargetMode="External"/><Relationship Id="rId4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1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25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27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2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3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5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3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35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37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3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4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4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4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4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49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5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53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55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57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D:\&#1041;&#1057;&#1040;\&#1087;&#1088;&#1077;&#1079;&#1077;&#1085;&#1090;&#1072;&#1094;&#1080;&#1103;\&#1055;&#1044;&#1044;\&#1092;&#1072;&#1085;&#1090;&#1072;&#1089;&#1090;&#1080;&#1082;..wav" TargetMode="External"/><Relationship Id="rId4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&#1055;&#1088;&#1072;&#1074;&#1080;&#1083;&#1072;%20&#1076;&#1086;&#1088;&#1086;&#1078;&#1085;&#1086;&#1075;&#1086;%20&#1076;&#1074;&#1080;&#1078;&#1077;&#1085;&#1080;&#1103;..ppt" TargetMode="External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</a:t>
            </a:r>
            <a:br>
              <a:rPr lang="ru-RU" smtClean="0"/>
            </a:br>
            <a:r>
              <a:rPr lang="ru-RU" smtClean="0"/>
              <a:t>движения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Проверь свои знания.</a:t>
            </a:r>
          </a:p>
        </p:txBody>
      </p:sp>
      <p:sp>
        <p:nvSpPr>
          <p:cNvPr id="3076" name="AutoShape 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3995738" y="5661025"/>
            <a:ext cx="1295400" cy="576263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3080" name="002_Pakito - Living On Video.mp3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750" y="47974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AutoShape 9">
            <a:hlinkClick r:id="rId4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732588" y="5661025"/>
            <a:ext cx="1223962" cy="576263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8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55" showWhenStopped="0">
                <p:cTn id="13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80"/>
                </p:tgtEl>
              </p:cMediaNode>
            </p:audio>
          </p:childTnLst>
        </p:cTn>
      </p:par>
    </p:tnLst>
    <p:bldLst>
      <p:bldP spid="3074" grpId="0"/>
      <p:bldP spid="307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484563"/>
          </a:xfrm>
        </p:spPr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4 балла. Очень жаль, но ваша жизнь в опасности и вам срочно необходимо повторить правила дорожного движения</a:t>
            </a:r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12292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3779838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2293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i="1" smtClean="0"/>
              <a:t>Автобус остановился на остановке, вы вышли из него. Как правильно переходить дорогу при выходе из транспорта?</a:t>
            </a:r>
          </a:p>
          <a:p>
            <a:pPr eaLnBrk="1" hangingPunct="1">
              <a:defRPr/>
            </a:pPr>
            <a:r>
              <a:rPr lang="ru-RU" b="1" i="1" smtClean="0"/>
              <a:t>1. Только после отправления автобуса (троллейбуса). </a:t>
            </a:r>
          </a:p>
          <a:p>
            <a:pPr eaLnBrk="1" hangingPunct="1">
              <a:defRPr/>
            </a:pPr>
            <a:r>
              <a:rPr lang="ru-RU" b="1" i="1" smtClean="0"/>
              <a:t>2. Сзади автобуса.</a:t>
            </a:r>
          </a:p>
          <a:p>
            <a:pPr eaLnBrk="1" hangingPunct="1">
              <a:defRPr/>
            </a:pPr>
            <a:r>
              <a:rPr lang="ru-RU" b="1" i="1" smtClean="0"/>
              <a:t>3. Впереди автобуса.</a:t>
            </a:r>
          </a:p>
        </p:txBody>
      </p:sp>
      <p:sp>
        <p:nvSpPr>
          <p:cNvPr id="13316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797425"/>
            <a:ext cx="3600450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17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445125"/>
            <a:ext cx="3600450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18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3716338"/>
            <a:ext cx="7200900" cy="10080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19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6676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0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596188" y="4508500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5 балла. Очень жаль, но Вам еще грозит опасность. Убедительно прошу повторите правила дорожного движения</a:t>
            </a:r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14340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3779838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41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b="1" i="1" dirty="0" smtClean="0"/>
              <a:t>Кому подчиняются пешеходы, если перекресток регулируется светофором и регулировщиком?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b="1" i="1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dirty="0" smtClean="0"/>
              <a:t>1. Сигналам светофора.</a:t>
            </a:r>
            <a:br>
              <a:rPr lang="ru-RU" b="1" i="1" dirty="0" smtClean="0"/>
            </a:br>
            <a:endParaRPr lang="ru-RU" b="1" i="1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dirty="0" smtClean="0"/>
              <a:t>2. Сигналам регулировщика. </a:t>
            </a:r>
            <a:br>
              <a:rPr lang="ru-RU" b="1" i="1" dirty="0" smtClean="0"/>
            </a:br>
            <a:endParaRPr lang="ru-RU" b="1" i="1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dirty="0" smtClean="0"/>
              <a:t>3. Все верно.</a:t>
            </a:r>
          </a:p>
        </p:txBody>
      </p:sp>
      <p:sp>
        <p:nvSpPr>
          <p:cNvPr id="15364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3789363"/>
            <a:ext cx="4537075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5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971550" y="3716338"/>
            <a:ext cx="4537075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6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445125"/>
            <a:ext cx="2520950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7" name="AutoShape 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4508500"/>
            <a:ext cx="5400675" cy="649288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8" name="AutoShape 10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596188" y="5734050"/>
            <a:ext cx="1081087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9" name="AutoShape 1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524750" y="46529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6 балла. Очень жаль, но Вам еще грозит серьезная опасность. Убедительно прошу повторите правила дорожного движения</a:t>
            </a:r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16388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3779838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89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732588" y="5661025"/>
            <a:ext cx="1081087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i="1" smtClean="0"/>
              <a:t>С какого возраста разрешается ездить на велосипеде по проезжей части?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С 14 лет.</a:t>
            </a:r>
          </a:p>
          <a:p>
            <a:pPr eaLnBrk="1" hangingPunct="1">
              <a:defRPr/>
            </a:pPr>
            <a:r>
              <a:rPr lang="ru-RU" b="1" i="1" smtClean="0"/>
              <a:t>2. С 13 лет.</a:t>
            </a:r>
          </a:p>
          <a:p>
            <a:pPr eaLnBrk="1" hangingPunct="1">
              <a:defRPr/>
            </a:pPr>
            <a:r>
              <a:rPr lang="ru-RU" b="1" i="1" smtClean="0"/>
              <a:t>3. С 12 лет.</a:t>
            </a:r>
          </a:p>
        </p:txBody>
      </p:sp>
      <p:sp>
        <p:nvSpPr>
          <p:cNvPr id="17412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3284538"/>
            <a:ext cx="2089150" cy="5048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13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3860800"/>
            <a:ext cx="2160587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14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508500"/>
            <a:ext cx="2160587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15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7416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364163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7 балла. Очень жаль, но если вам меньше 14, то Вам еще рано выезжать на велосипеде на проезжую часть. </a:t>
            </a:r>
            <a:endParaRPr lang="ru-RU" smtClean="0"/>
          </a:p>
        </p:txBody>
      </p:sp>
      <p:sp>
        <p:nvSpPr>
          <p:cNvPr id="18436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3779838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8437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589588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i="1" smtClean="0"/>
              <a:t>На каком расстоянии от правого края проезжей части разрешена езда на велосипеде?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Не более 0,5 м,</a:t>
            </a:r>
          </a:p>
          <a:p>
            <a:pPr eaLnBrk="1" hangingPunct="1">
              <a:defRPr/>
            </a:pPr>
            <a:r>
              <a:rPr lang="ru-RU" b="1" i="1" smtClean="0"/>
              <a:t>2. Не более 1,0 м. </a:t>
            </a:r>
          </a:p>
          <a:p>
            <a:pPr eaLnBrk="1" hangingPunct="1">
              <a:defRPr/>
            </a:pPr>
            <a:r>
              <a:rPr lang="ru-RU" b="1" i="1" smtClean="0"/>
              <a:t>3. Не более 2,0 м.</a:t>
            </a:r>
          </a:p>
        </p:txBody>
      </p:sp>
      <p:sp>
        <p:nvSpPr>
          <p:cNvPr id="19460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3789363"/>
            <a:ext cx="3311525" cy="5762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461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4941888"/>
            <a:ext cx="3311525" cy="5762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462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5650" y="4437063"/>
            <a:ext cx="3311525" cy="4318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463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308850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9464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011863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8 балла. Очень жаль, но вам еще рано выезжать на велосипеде на проезжую часть.</a:t>
            </a:r>
          </a:p>
        </p:txBody>
      </p:sp>
      <p:sp>
        <p:nvSpPr>
          <p:cNvPr id="20484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364163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0485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i="1" smtClean="0"/>
              <a:t>Разрешена ли езда на велосипеде по обочине?</a:t>
            </a:r>
          </a:p>
          <a:p>
            <a:pPr eaLnBrk="1" hangingPunct="1">
              <a:defRPr/>
            </a:pPr>
            <a:r>
              <a:rPr lang="ru-RU" b="1" i="1" smtClean="0"/>
              <a:t>1. Нет.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2. Разрешена, если это не создает помех пешеходам.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Все верно.</a:t>
            </a:r>
          </a:p>
        </p:txBody>
      </p:sp>
      <p:sp>
        <p:nvSpPr>
          <p:cNvPr id="21508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2708275"/>
            <a:ext cx="1441450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09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3789363"/>
            <a:ext cx="7632700" cy="10795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0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084763"/>
            <a:ext cx="2305050" cy="10795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1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812088" y="5516563"/>
            <a:ext cx="1081087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512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443663" y="5589588"/>
            <a:ext cx="1081087" cy="792162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</a:t>
            </a:r>
            <a:br>
              <a:rPr lang="ru-RU" sz="4000" smtClean="0"/>
            </a:br>
            <a:r>
              <a:rPr lang="ru-RU" sz="4000" smtClean="0"/>
              <a:t>движения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800" smtClean="0"/>
              <a:t>При правильном ответе вы перейдете к следующему вопросу. В противном случае вы узнаете свой результат. Для перехода кликните мышкой по ответу.</a:t>
            </a:r>
          </a:p>
        </p:txBody>
      </p:sp>
      <p:sp>
        <p:nvSpPr>
          <p:cNvPr id="4100" name="AutoShape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3924300" y="5734050"/>
            <a:ext cx="1368425" cy="503238"/>
          </a:xfrm>
          <a:prstGeom prst="actionButtonForwardNex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01" name="AutoShape 6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9 балла. Очень жаль, но вам еще рано выезжать на велосипеде на проезжую часть.</a:t>
            </a:r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22532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580063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2533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948488" y="5661025"/>
            <a:ext cx="1081087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i="1" smtClean="0"/>
              <a:t>Разрешено ли перевозить пассажира на велосипеде?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Нет.</a:t>
            </a:r>
          </a:p>
          <a:p>
            <a:pPr eaLnBrk="1" hangingPunct="1">
              <a:defRPr/>
            </a:pPr>
            <a:r>
              <a:rPr lang="ru-RU" b="1" i="1" smtClean="0"/>
              <a:t>2. Разрешено, ребенка в возрасте до 7 лет на дополнительном сиденье.</a:t>
            </a:r>
          </a:p>
          <a:p>
            <a:pPr eaLnBrk="1" hangingPunct="1">
              <a:defRPr/>
            </a:pPr>
            <a:r>
              <a:rPr lang="ru-RU" b="1" i="1" smtClean="0"/>
              <a:t>3. Разрешено для всех без исключения.</a:t>
            </a:r>
          </a:p>
        </p:txBody>
      </p:sp>
      <p:sp>
        <p:nvSpPr>
          <p:cNvPr id="23556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84213" y="3213100"/>
            <a:ext cx="2087562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57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4005263"/>
            <a:ext cx="7920038" cy="7921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58" name="AutoShape 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4941888"/>
            <a:ext cx="7920038" cy="57467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59" name="AutoShape 10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524750" y="5734050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3560" name="AutoShape 1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227763" y="5734050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10 баллов. Очень жаль, но вам еще рано выезжать на велосипеде на проезжую часть.</a:t>
            </a:r>
          </a:p>
          <a:p>
            <a:pPr eaLnBrk="1" hangingPunct="1">
              <a:defRPr/>
            </a:pPr>
            <a:endParaRPr lang="ru-RU" smtClean="0"/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24580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724525" y="5589588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4581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092950" y="5589588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ru-RU" b="1" i="1" smtClean="0"/>
              <a:t>Какая часть улицы предназначена для пешеходов? 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endParaRPr lang="ru-RU" b="1" i="1" smtClean="0"/>
          </a:p>
          <a:p>
            <a:pPr algn="just" eaLnBrk="1" hangingPunct="1">
              <a:defRPr/>
            </a:pPr>
            <a:r>
              <a:rPr lang="ru-RU" b="1" i="1" smtClean="0"/>
              <a:t>1.Обочина.</a:t>
            </a:r>
            <a:br>
              <a:rPr lang="ru-RU" b="1" i="1" smtClean="0"/>
            </a:br>
            <a:endParaRPr lang="ru-RU" b="1" i="1" smtClean="0"/>
          </a:p>
          <a:p>
            <a:pPr algn="just" eaLnBrk="1" hangingPunct="1">
              <a:defRPr/>
            </a:pPr>
            <a:r>
              <a:rPr lang="ru-RU" b="1" i="1" smtClean="0"/>
              <a:t>3.Тротуар.</a:t>
            </a:r>
            <a:br>
              <a:rPr lang="ru-RU" b="1" i="1" smtClean="0"/>
            </a:br>
            <a:endParaRPr lang="ru-RU" b="1" i="1" smtClean="0"/>
          </a:p>
          <a:p>
            <a:pPr algn="just" eaLnBrk="1" hangingPunct="1">
              <a:defRPr/>
            </a:pPr>
            <a:r>
              <a:rPr lang="ru-RU" b="1" i="1" smtClean="0"/>
              <a:t>3. Все верно</a:t>
            </a:r>
          </a:p>
        </p:txBody>
      </p:sp>
      <p:sp>
        <p:nvSpPr>
          <p:cNvPr id="25604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3284538"/>
            <a:ext cx="2447925" cy="64928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05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900113" y="5373688"/>
            <a:ext cx="2447925" cy="64928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06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5650" y="4365625"/>
            <a:ext cx="2160588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07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5608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435600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11 баллов. Очень жаль, но вам еще рано выходить на улицу без сопровождения взрослых.</a:t>
            </a:r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26628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364163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6629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i="1" smtClean="0"/>
              <a:t>По какой стороне тротуара должны ходить пешеходы? 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По левой.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2. По правой.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3. Все верно.</a:t>
            </a:r>
          </a:p>
        </p:txBody>
      </p:sp>
      <p:sp>
        <p:nvSpPr>
          <p:cNvPr id="27652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3141663"/>
            <a:ext cx="2449512" cy="7921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7653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157788"/>
            <a:ext cx="2449512" cy="7921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7654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4221163"/>
            <a:ext cx="2736850" cy="7207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7655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164388" y="5516563"/>
            <a:ext cx="1081087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7656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724525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12 баллов. Очень жаль, но вам еще рано выходить на улицу без сопровождения взрослых. Вы представляете опасность для других пешеходов.</a:t>
            </a:r>
          </a:p>
          <a:p>
            <a:pPr eaLnBrk="1" hangingPunct="1">
              <a:defRPr/>
            </a:pPr>
            <a:endParaRPr lang="ru-RU" smtClean="0"/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28676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435600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8677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77050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ru-RU" b="1" i="1" smtClean="0"/>
              <a:t>Какой сигнал светофора запрещает движение? </a:t>
            </a:r>
          </a:p>
          <a:p>
            <a:pPr algn="just" eaLnBrk="1" hangingPunct="1">
              <a:defRPr/>
            </a:pP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Красный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2. Зеленый.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3. Желтый.</a:t>
            </a:r>
          </a:p>
        </p:txBody>
      </p:sp>
      <p:sp>
        <p:nvSpPr>
          <p:cNvPr id="29700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4365625"/>
            <a:ext cx="2303463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9701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445125"/>
            <a:ext cx="2303462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9702" name="AutoShape 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3284538"/>
            <a:ext cx="2305050" cy="5762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9703" name="AutoShape 10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77050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9704" name="AutoShape 1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508625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12 баллов. Очень жаль, но вам еще рано выходить на улицу без сопровождения взрослых. Вы даже не знаете сигналов светофора.</a:t>
            </a:r>
          </a:p>
        </p:txBody>
      </p:sp>
      <p:sp>
        <p:nvSpPr>
          <p:cNvPr id="30724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084888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0725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451725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b="1" i="1" smtClean="0"/>
              <a:t>По какой стороне дороги ходят пешеходы, когда нет тротуара? </a:t>
            </a:r>
            <a:br>
              <a:rPr lang="ru-RU" sz="2800" b="1" i="1" smtClean="0"/>
            </a:br>
            <a:endParaRPr lang="ru-RU" sz="2800" b="1" i="1" smtClean="0"/>
          </a:p>
          <a:p>
            <a:pPr eaLnBrk="1" hangingPunct="1">
              <a:defRPr/>
            </a:pPr>
            <a:r>
              <a:rPr lang="ru-RU" sz="2800" b="1" i="1" smtClean="0"/>
              <a:t>1. По левой стороне.</a:t>
            </a:r>
            <a:br>
              <a:rPr lang="ru-RU" sz="2800" b="1" i="1" smtClean="0"/>
            </a:br>
            <a:endParaRPr lang="ru-RU" sz="2800" b="1" i="1" smtClean="0"/>
          </a:p>
          <a:p>
            <a:pPr eaLnBrk="1" hangingPunct="1">
              <a:defRPr/>
            </a:pPr>
            <a:r>
              <a:rPr lang="ru-RU" sz="2800" b="1" i="1" smtClean="0"/>
              <a:t>2. По правой стороне, навстречу </a:t>
            </a:r>
            <a:br>
              <a:rPr lang="ru-RU" sz="2800" b="1" i="1" smtClean="0"/>
            </a:br>
            <a:r>
              <a:rPr lang="ru-RU" sz="2800" b="1" i="1" smtClean="0"/>
              <a:t>транспорту.</a:t>
            </a:r>
            <a:br>
              <a:rPr lang="ru-RU" sz="2800" b="1" i="1" smtClean="0"/>
            </a:br>
            <a:endParaRPr lang="ru-RU" sz="2800" b="1" i="1" smtClean="0"/>
          </a:p>
          <a:p>
            <a:pPr eaLnBrk="1" hangingPunct="1">
              <a:defRPr/>
            </a:pPr>
            <a:r>
              <a:rPr lang="ru-RU" sz="2800" b="1" i="1" smtClean="0"/>
              <a:t>3. По левой стороне, навстречу транспорту.</a:t>
            </a:r>
          </a:p>
        </p:txBody>
      </p:sp>
      <p:sp>
        <p:nvSpPr>
          <p:cNvPr id="31748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3068638"/>
            <a:ext cx="3671888" cy="5762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49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005263"/>
            <a:ext cx="5257800" cy="71913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50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5650" y="5300663"/>
            <a:ext cx="7345363" cy="64928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51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812088" y="4005263"/>
            <a:ext cx="1081087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1752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740650" y="292417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68313" y="1700213"/>
            <a:ext cx="8002587" cy="4525962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i="1" smtClean="0"/>
              <a:t>1. Какая часть улицы предназначена для пешеходов?</a:t>
            </a:r>
          </a:p>
          <a:p>
            <a:pPr eaLnBrk="1" hangingPunct="1">
              <a:defRPr/>
            </a:pPr>
            <a:endParaRPr lang="ru-RU" sz="2800" b="1" i="1" smtClean="0"/>
          </a:p>
          <a:p>
            <a:pPr eaLnBrk="1" hangingPunct="1">
              <a:defRPr/>
            </a:pPr>
            <a:r>
              <a:rPr lang="ru-RU" sz="2800" b="1" i="1" smtClean="0"/>
              <a:t>1. Мостовая.</a:t>
            </a:r>
          </a:p>
          <a:p>
            <a:pPr eaLnBrk="1" hangingPunct="1">
              <a:defRPr/>
            </a:pPr>
            <a:endParaRPr lang="ru-RU" sz="2800" b="1" i="1" smtClean="0"/>
          </a:p>
          <a:p>
            <a:pPr eaLnBrk="1" hangingPunct="1">
              <a:defRPr/>
            </a:pPr>
            <a:r>
              <a:rPr lang="ru-RU" sz="2800" b="1" i="1" smtClean="0"/>
              <a:t>2. Тротуар. </a:t>
            </a:r>
          </a:p>
          <a:p>
            <a:pPr eaLnBrk="1" hangingPunct="1">
              <a:defRPr/>
            </a:pPr>
            <a:endParaRPr lang="ru-RU" sz="2800" b="1" i="1" smtClean="0"/>
          </a:p>
          <a:p>
            <a:pPr eaLnBrk="1" hangingPunct="1">
              <a:defRPr/>
            </a:pPr>
            <a:r>
              <a:rPr lang="ru-RU" sz="2800" b="1" i="1" smtClean="0"/>
              <a:t>3. Велосипедная дорожка.</a:t>
            </a:r>
            <a:endParaRPr lang="ru-RU" sz="2800" i="1" smtClean="0"/>
          </a:p>
        </p:txBody>
      </p:sp>
      <p:sp>
        <p:nvSpPr>
          <p:cNvPr id="5124" name="AutoShape 1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149725"/>
            <a:ext cx="2305050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5" name="AutoShape 1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11188" y="3141663"/>
            <a:ext cx="2808287" cy="5762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6" name="AutoShape 12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4365625"/>
            <a:ext cx="1943100" cy="3603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7" name="AutoShape 1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157788"/>
            <a:ext cx="4752975" cy="71913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8" name="AutoShape 16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524750" y="54451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9" name="AutoShape 17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156325" y="54451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13 баллов. Очень жаль, но вам еще рано выходить на улицу без сопровождения взрослых. вы представляете опасность для других пешеходов.</a:t>
            </a:r>
          </a:p>
        </p:txBody>
      </p:sp>
      <p:sp>
        <p:nvSpPr>
          <p:cNvPr id="32772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580063" y="5589588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73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019925" y="5589588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ru-RU" b="1" i="1" smtClean="0"/>
              <a:t>Какие геометрические формы имеют дорожные знаки? </a:t>
            </a:r>
          </a:p>
          <a:p>
            <a:pPr algn="just"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smtClean="0"/>
              <a:t>1. Треугольник, квадрат,  круг, прямоугольник.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smtClean="0"/>
              <a:t>2. Треугольник, квадрат.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smtClean="0"/>
              <a:t>3. Квадрат,  круг, прямоугольник.</a:t>
            </a:r>
          </a:p>
          <a:p>
            <a:pPr eaLnBrk="1" hangingPunct="1">
              <a:lnSpc>
                <a:spcPct val="90000"/>
              </a:lnSpc>
              <a:defRPr/>
            </a:pPr>
            <a:endParaRPr lang="ru-RU" b="1" i="1" smtClean="0"/>
          </a:p>
        </p:txBody>
      </p:sp>
      <p:sp>
        <p:nvSpPr>
          <p:cNvPr id="33796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4437063"/>
            <a:ext cx="4745038" cy="7207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797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373688"/>
            <a:ext cx="6265862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798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84213" y="3143250"/>
            <a:ext cx="7991475" cy="93345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799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812088" y="5734050"/>
            <a:ext cx="1081087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3800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812088" y="4724400"/>
            <a:ext cx="1079500" cy="865188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14 баллов. Очень жаль, что вы ошиблись. Но не знание дорожных знаков очень опасно.</a:t>
            </a:r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34820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364163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4821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lnSpc>
                <a:spcPct val="90000"/>
              </a:lnSpc>
              <a:defRPr/>
            </a:pPr>
            <a:r>
              <a:rPr lang="ru-RU" b="1" i="1" smtClean="0"/>
              <a:t>Как называется знак, который устанавливают около школ и детских садов? 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smtClean="0"/>
              <a:t>1. «Школа»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smtClean="0"/>
              <a:t>2. «Детское учреждение».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smtClean="0"/>
              <a:t>3. «Дети»</a:t>
            </a:r>
          </a:p>
        </p:txBody>
      </p:sp>
      <p:sp>
        <p:nvSpPr>
          <p:cNvPr id="35844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3500438"/>
            <a:ext cx="2520950" cy="7207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5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581525"/>
            <a:ext cx="4897437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6" name="AutoShape 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00113" y="5516563"/>
            <a:ext cx="2159000" cy="43338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7" name="AutoShape 10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596188" y="5661025"/>
            <a:ext cx="1081087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5848" name="AutoShape 1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300788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15 баллов. Очень жаль, что вы ошиблись. Но не знание дорожных знаков очень опасно.</a:t>
            </a:r>
          </a:p>
        </p:txBody>
      </p:sp>
      <p:sp>
        <p:nvSpPr>
          <p:cNvPr id="36868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724525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6869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092950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algn="just" eaLnBrk="1" hangingPunct="1">
              <a:defRPr/>
            </a:pPr>
            <a:r>
              <a:rPr lang="ru-RU" b="1" i="1" smtClean="0"/>
              <a:t>Как называется пересечение дорог? 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Перекресток.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2. Объезд.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3. Все верно.</a:t>
            </a:r>
          </a:p>
        </p:txBody>
      </p:sp>
      <p:sp>
        <p:nvSpPr>
          <p:cNvPr id="37892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4213" y="3860800"/>
            <a:ext cx="2232025" cy="649288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893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4213" y="4868863"/>
            <a:ext cx="2447925" cy="71913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894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5650" y="2636838"/>
            <a:ext cx="3024188" cy="7921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895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235825" y="5589588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7896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940425" y="5589588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16 баллов. Очень жаль, что вы ошиблись. Но Вы не знаете самое опасное место на дороге.</a:t>
            </a:r>
          </a:p>
        </p:txBody>
      </p:sp>
      <p:sp>
        <p:nvSpPr>
          <p:cNvPr id="38916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724525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8917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019925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ru-RU" b="1" i="1" smtClean="0"/>
              <a:t>Самые опасные места на улицах города? 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Перекресток.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2. Все верно.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3. Дорога.</a:t>
            </a:r>
          </a:p>
        </p:txBody>
      </p:sp>
      <p:sp>
        <p:nvSpPr>
          <p:cNvPr id="39940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2781300"/>
            <a:ext cx="3024187" cy="7921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9941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4868863"/>
            <a:ext cx="3024188" cy="7921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9942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84213" y="3860800"/>
            <a:ext cx="3024187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9943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667625" y="5589588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9944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372225" y="5589588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17 баллов. Очень жаль, что вы ошиблись. Но Вы не знаете самые опасные места на дороге.</a:t>
            </a:r>
          </a:p>
        </p:txBody>
      </p:sp>
      <p:sp>
        <p:nvSpPr>
          <p:cNvPr id="40964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724525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0965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0199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ru-RU" b="1" i="1" smtClean="0"/>
              <a:t>Сколько пешеходных переходов на перекрестке? 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1.  2.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2.  3.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3.  4</a:t>
            </a:r>
          </a:p>
        </p:txBody>
      </p:sp>
      <p:sp>
        <p:nvSpPr>
          <p:cNvPr id="41988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3213100"/>
            <a:ext cx="1008062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989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292600"/>
            <a:ext cx="1008062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990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5445125"/>
            <a:ext cx="1081087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991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2358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1992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940425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600200"/>
            <a:ext cx="8291512" cy="32686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5400" smtClean="0"/>
              <a:t>Вы набрали один балл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5400" smtClean="0"/>
              <a:t>С такими знаниями опасно выходить на улицу. Это опасно для вашей жизни.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5400" smtClean="0"/>
          </a:p>
        </p:txBody>
      </p:sp>
      <p:sp>
        <p:nvSpPr>
          <p:cNvPr id="6148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3708400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149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18 баллов. Очень жаль, что вы ошиблись. Обратитесь к правилам дорожного движения.</a:t>
            </a:r>
            <a:endParaRPr lang="ru-RU" smtClean="0"/>
          </a:p>
        </p:txBody>
      </p:sp>
      <p:sp>
        <p:nvSpPr>
          <p:cNvPr id="43012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724525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3013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019925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i="1" smtClean="0"/>
              <a:t>Наши верные друзья и помощники на улицах города. 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Водители и милиционеры.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2. Пешеходы.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3. Дорожные знаки.</a:t>
            </a:r>
          </a:p>
        </p:txBody>
      </p:sp>
      <p:sp>
        <p:nvSpPr>
          <p:cNvPr id="44036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3284538"/>
            <a:ext cx="5689600" cy="64928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37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365625"/>
            <a:ext cx="2881312" cy="649288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38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5650" y="5445125"/>
            <a:ext cx="4032250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39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092950" y="5589588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4040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795963" y="5589588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19 баллов. Очень жаль, что вы ошиблись. Обратитесь к правилам дорожного движения. </a:t>
            </a:r>
            <a:endParaRPr lang="ru-RU" smtClean="0"/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45060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580063" y="5589588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61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948488" y="5589588"/>
            <a:ext cx="1081087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29600" cy="4525963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smtClean="0"/>
              <a:t>Назовите части дороги. </a:t>
            </a:r>
            <a:br>
              <a:rPr lang="ru-RU" b="1" i="1" smtClean="0"/>
            </a:br>
            <a:endParaRPr lang="ru-RU" smtClean="0"/>
          </a:p>
          <a:p>
            <a:pPr eaLnBrk="1" hangingPunct="1">
              <a:defRPr/>
            </a:pPr>
            <a:r>
              <a:rPr lang="ru-RU" smtClean="0"/>
              <a:t>1. </a:t>
            </a:r>
            <a:r>
              <a:rPr lang="ru-RU" b="1" i="1" smtClean="0"/>
              <a:t>Проезжая часть, обочина, кювет.</a:t>
            </a:r>
            <a:br>
              <a:rPr lang="ru-RU" b="1" i="1" smtClean="0"/>
            </a:br>
            <a:r>
              <a:rPr lang="ru-RU" smtClean="0"/>
              <a:t> </a:t>
            </a:r>
          </a:p>
          <a:p>
            <a:pPr eaLnBrk="1" hangingPunct="1">
              <a:defRPr/>
            </a:pPr>
            <a:r>
              <a:rPr lang="ru-RU" smtClean="0"/>
              <a:t>2. </a:t>
            </a:r>
            <a:r>
              <a:rPr lang="ru-RU" b="1" i="1" smtClean="0"/>
              <a:t>Проезжая часть,  кювет.</a:t>
            </a:r>
            <a:r>
              <a:rPr lang="ru-RU" smtClean="0"/>
              <a:t> </a:t>
            </a:r>
            <a:br>
              <a:rPr lang="ru-RU" smtClean="0"/>
            </a:br>
            <a:endParaRPr lang="ru-RU" smtClean="0"/>
          </a:p>
          <a:p>
            <a:pPr eaLnBrk="1" hangingPunct="1">
              <a:defRPr/>
            </a:pPr>
            <a:r>
              <a:rPr lang="ru-RU" smtClean="0"/>
              <a:t>2. </a:t>
            </a:r>
            <a:r>
              <a:rPr lang="ru-RU" b="1" i="1" smtClean="0"/>
              <a:t>Кювет.</a:t>
            </a:r>
            <a:endParaRPr lang="ru-RU" smtClean="0"/>
          </a:p>
        </p:txBody>
      </p:sp>
      <p:sp>
        <p:nvSpPr>
          <p:cNvPr id="46084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00113" y="2636838"/>
            <a:ext cx="6769100" cy="8636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6085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3789363"/>
            <a:ext cx="5184775" cy="64928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6086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4941888"/>
            <a:ext cx="2232025" cy="64928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6087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235825" y="5373688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6088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867400" y="5373688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20 баллов. Очень жаль, что вы ошиблись. Обратитесь к правилам дорожного движения.</a:t>
            </a:r>
            <a:endParaRPr lang="ru-RU" smtClean="0"/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47108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508625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7109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948488" y="5661025"/>
            <a:ext cx="1081087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3600" b="1" i="1" smtClean="0"/>
              <a:t>Как называют людей, которые пользуются транспортом? </a:t>
            </a:r>
            <a:br>
              <a:rPr lang="ru-RU" sz="3600" b="1" i="1" smtClean="0"/>
            </a:br>
            <a:endParaRPr lang="ru-RU" sz="3600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3600" b="1" i="1" smtClean="0"/>
              <a:t>1. Водители</a:t>
            </a:r>
            <a:br>
              <a:rPr lang="ru-RU" sz="3600" b="1" i="1" smtClean="0"/>
            </a:br>
            <a:endParaRPr lang="ru-RU" sz="3600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3600" b="1" i="1" smtClean="0"/>
              <a:t>2. Пешеходы.</a:t>
            </a:r>
            <a:br>
              <a:rPr lang="ru-RU" sz="3600" b="1" i="1" smtClean="0"/>
            </a:br>
            <a:endParaRPr lang="ru-RU" sz="3600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3600" b="1" i="1" smtClean="0"/>
              <a:t>3. Пассажиры.</a:t>
            </a:r>
          </a:p>
        </p:txBody>
      </p:sp>
      <p:sp>
        <p:nvSpPr>
          <p:cNvPr id="48132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3141663"/>
            <a:ext cx="2663825" cy="71913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8133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221163"/>
            <a:ext cx="2881312" cy="7207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8134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5300663"/>
            <a:ext cx="3168650" cy="7921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8135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596188" y="5661025"/>
            <a:ext cx="1081087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8136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300788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21 балл. Очень жаль, что вы ошиблись. Обратитесь к правилам дорожного движения.</a:t>
            </a:r>
            <a:endParaRPr lang="ru-RU" smtClean="0"/>
          </a:p>
          <a:p>
            <a:pPr eaLnBrk="1" hangingPunct="1">
              <a:defRPr/>
            </a:pPr>
            <a:endParaRPr lang="ru-RU" smtClean="0"/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49156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940425" y="5589588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9157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235825" y="5589588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62950" cy="4525963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smtClean="0"/>
              <a:t>Что означает слово «пешеход»? 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Идущий пешком.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2. Идущий шагом.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3. Идущий по пешеходному переходу.</a:t>
            </a:r>
          </a:p>
        </p:txBody>
      </p:sp>
      <p:sp>
        <p:nvSpPr>
          <p:cNvPr id="50180" name="AutoShape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2636838"/>
            <a:ext cx="3816350" cy="7207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181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3860800"/>
            <a:ext cx="3671888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182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900113" y="4868863"/>
            <a:ext cx="7056437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183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451725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0184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084888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22 балл. Очень жаль, что вы ошиблись. Обратитесь к правилам дорожного движения. Ваш результат очень высок.</a:t>
            </a:r>
          </a:p>
        </p:txBody>
      </p:sp>
      <p:sp>
        <p:nvSpPr>
          <p:cNvPr id="51204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651500" y="5589588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1205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948488" y="5589588"/>
            <a:ext cx="1081087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3600" b="1" i="1" smtClean="0"/>
              <a:t>С какого вида транспорта можно спрыгнуть на ходу? </a:t>
            </a:r>
            <a:br>
              <a:rPr lang="ru-RU" sz="3600" b="1" i="1" smtClean="0"/>
            </a:br>
            <a:endParaRPr lang="ru-RU" sz="3600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3600" b="1" i="1" smtClean="0"/>
              <a:t>1. С автобуса.</a:t>
            </a:r>
            <a:br>
              <a:rPr lang="ru-RU" sz="3600" b="1" i="1" smtClean="0"/>
            </a:br>
            <a:endParaRPr lang="ru-RU" sz="3600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3600" b="1" i="1" smtClean="0"/>
              <a:t>2. С автомобиля.</a:t>
            </a:r>
            <a:br>
              <a:rPr lang="ru-RU" sz="3600" b="1" i="1" smtClean="0"/>
            </a:br>
            <a:endParaRPr lang="ru-RU" sz="3600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3600" b="1" i="1" smtClean="0"/>
              <a:t>3. С самолета.</a:t>
            </a:r>
          </a:p>
        </p:txBody>
      </p:sp>
      <p:sp>
        <p:nvSpPr>
          <p:cNvPr id="52228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3213100"/>
            <a:ext cx="3168650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2229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221163"/>
            <a:ext cx="3529012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2230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27088" y="5373688"/>
            <a:ext cx="3024187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2231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451725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2232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156325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2420938"/>
            <a:ext cx="8229600" cy="3413125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smtClean="0"/>
              <a:t>Где должны ходить пешеходы при отсутствии тротуара?</a:t>
            </a:r>
          </a:p>
          <a:p>
            <a:pPr eaLnBrk="1" hangingPunct="1">
              <a:defRPr/>
            </a:pPr>
            <a:r>
              <a:rPr lang="ru-RU" b="1" i="1" smtClean="0"/>
              <a:t>1. По правой стороне обочины.</a:t>
            </a:r>
          </a:p>
          <a:p>
            <a:pPr eaLnBrk="1" hangingPunct="1">
              <a:defRPr/>
            </a:pPr>
            <a:r>
              <a:rPr lang="ru-RU" b="1" i="1" smtClean="0"/>
              <a:t>2. По правому краю дороги.</a:t>
            </a:r>
          </a:p>
          <a:p>
            <a:pPr eaLnBrk="1" hangingPunct="1">
              <a:defRPr/>
            </a:pPr>
            <a:r>
              <a:rPr lang="ru-RU" b="1" i="1" smtClean="0"/>
              <a:t>3. По левой обочине, навстречу движению транспорта. </a:t>
            </a:r>
          </a:p>
        </p:txBody>
      </p:sp>
      <p:sp>
        <p:nvSpPr>
          <p:cNvPr id="7172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900113" y="3500438"/>
            <a:ext cx="5903912" cy="5762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3" name="AutoShape 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55650" y="4149725"/>
            <a:ext cx="5329238" cy="4318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4" name="AutoShape 10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5650" y="4724400"/>
            <a:ext cx="6335713" cy="1081088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5" name="AutoShape 12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6676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7176" name="AutoShape 13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372225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23 балл. Очень жаль, что вы ошиблись. Если у вас нет парашюта, спрыгивать на ходу смертельно опасно. </a:t>
            </a:r>
            <a:endParaRPr lang="ru-RU" smtClean="0"/>
          </a:p>
        </p:txBody>
      </p:sp>
      <p:sp>
        <p:nvSpPr>
          <p:cNvPr id="53252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580063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3253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948488" y="5661025"/>
            <a:ext cx="1081087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just" eaLnBrk="1" hangingPunct="1">
              <a:defRPr/>
            </a:pPr>
            <a:r>
              <a:rPr lang="ru-RU" b="1" i="1" smtClean="0"/>
              <a:t>Можно ли перевозить по улицам на велосипеде пассажиров? </a:t>
            </a:r>
          </a:p>
          <a:p>
            <a:pPr algn="just" eaLnBrk="1" hangingPunct="1">
              <a:buFont typeface="Wingdings" pitchFamily="2" charset="2"/>
              <a:buNone/>
              <a:defRPr/>
            </a:pP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Да.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2. Нет.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3. Только взрослых.</a:t>
            </a:r>
          </a:p>
        </p:txBody>
      </p:sp>
      <p:sp>
        <p:nvSpPr>
          <p:cNvPr id="54276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3357563"/>
            <a:ext cx="1223962" cy="4318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4277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445125"/>
            <a:ext cx="3816350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4278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84213" y="4365625"/>
            <a:ext cx="1584325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4279" name="AutoShape 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684213" y="3213100"/>
            <a:ext cx="1439862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4280" name="AutoShape 1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373688"/>
            <a:ext cx="3960812" cy="71913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4281" name="AutoShape 12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235825" y="5589588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4282" name="AutoShape 13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940425" y="5589588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24 балл. Очень жаль, что вы ошиблись. Вам не хватило совсем немного.</a:t>
            </a:r>
            <a:endParaRPr lang="ru-RU" smtClean="0"/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55300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580063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5301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77050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sz="2800" b="1" i="1" smtClean="0"/>
              <a:t>Автобус остановился на остановке, вы вышли из него. Как правильно переходить дорогу при выходе из транспорта?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sz="2800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i="1" smtClean="0"/>
              <a:t>1. Только после отправления автобуса (троллейбуса).</a:t>
            </a:r>
            <a:br>
              <a:rPr lang="ru-RU" sz="2800" b="1" i="1" smtClean="0"/>
            </a:br>
            <a:endParaRPr lang="ru-RU" sz="2800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i="1" smtClean="0"/>
              <a:t>2. Сзади автобуса.</a:t>
            </a:r>
            <a:br>
              <a:rPr lang="ru-RU" sz="2800" b="1" i="1" smtClean="0"/>
            </a:br>
            <a:endParaRPr lang="ru-RU" sz="2800" b="1" i="1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sz="2800" b="1" i="1" smtClean="0"/>
              <a:t>3. Впереди автобуса.</a:t>
            </a:r>
          </a:p>
        </p:txBody>
      </p:sp>
      <p:sp>
        <p:nvSpPr>
          <p:cNvPr id="56324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508500"/>
            <a:ext cx="3097212" cy="7207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6325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373688"/>
            <a:ext cx="3313112" cy="7921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6326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55650" y="3357563"/>
            <a:ext cx="6337300" cy="8636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6327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380288" y="5516563"/>
            <a:ext cx="1081087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6328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011863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25 балл. Очень жаль, что вы ошиблись. Ваша жизнь в опасности. Вам не хватило совсем немного.</a:t>
            </a:r>
            <a:endParaRPr lang="ru-RU" smtClean="0"/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57348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508625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7349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77050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i="1" smtClean="0"/>
              <a:t>Может ли создать опасность автомашина, которая не движется? 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Может.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2. Не может.</a:t>
            </a:r>
            <a:br>
              <a:rPr lang="ru-RU" b="1" i="1" smtClean="0"/>
            </a:b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3. Не знаю</a:t>
            </a:r>
          </a:p>
        </p:txBody>
      </p:sp>
      <p:sp>
        <p:nvSpPr>
          <p:cNvPr id="58372" name="AutoShape 7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00113" y="3141663"/>
            <a:ext cx="1943100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8373" name="AutoShape 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221163"/>
            <a:ext cx="2592387" cy="7207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8374" name="AutoShape 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5300663"/>
            <a:ext cx="2592387" cy="7207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8375" name="AutoShape 10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8376" name="AutoShape 1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508625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26 балл. Очень жаль, что вы ошиблись. Ваша жизнь в опасности. Вам не хватило совсем немного.</a:t>
            </a:r>
            <a:endParaRPr lang="ru-RU" smtClean="0"/>
          </a:p>
          <a:p>
            <a:pPr eaLnBrk="1" hangingPunct="1">
              <a:defRPr/>
            </a:pPr>
            <a:endParaRPr lang="ru-RU" smtClean="0"/>
          </a:p>
        </p:txBody>
      </p:sp>
      <p:sp>
        <p:nvSpPr>
          <p:cNvPr id="59396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3779838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9397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Финиш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9600" smtClean="0"/>
              <a:t>     </a:t>
            </a:r>
          </a:p>
          <a:p>
            <a:pPr eaLnBrk="1" hangingPunct="1">
              <a:defRPr/>
            </a:pPr>
            <a:endParaRPr lang="ru-RU" sz="9600" smtClean="0"/>
          </a:p>
        </p:txBody>
      </p:sp>
      <p:sp>
        <p:nvSpPr>
          <p:cNvPr id="33796" name="WordArt 4"/>
          <p:cNvSpPr>
            <a:spLocks noChangeArrowheads="1" noChangeShapeType="1" noTextEdit="1"/>
          </p:cNvSpPr>
          <p:nvPr/>
        </p:nvSpPr>
        <p:spPr bwMode="auto">
          <a:xfrm>
            <a:off x="2347913" y="2960688"/>
            <a:ext cx="4448175" cy="942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600" b="1" i="1" kern="10">
                <a:ln w="9525">
                  <a:solidFill>
                    <a:srgbClr val="FF0000"/>
                  </a:solidFill>
                  <a:round/>
                  <a:headEnd/>
                  <a:tailEnd/>
                </a:ln>
                <a:solidFill>
                  <a:srgbClr val="CCFFFF"/>
                </a:solidFill>
                <a:effectLst>
                  <a:outerShdw dist="563972" dir="14049741" sx="125000" sy="125000" algn="tl" rotWithShape="0">
                    <a:srgbClr val="C7DFD3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Молодец !!!</a:t>
            </a:r>
          </a:p>
        </p:txBody>
      </p:sp>
      <p:sp>
        <p:nvSpPr>
          <p:cNvPr id="33797" name="WordArt 5">
            <a:hlinkClick r:id="" action="ppaction://hlinkshowjump?jump=firstslide"/>
          </p:cNvPr>
          <p:cNvSpPr>
            <a:spLocks noChangeArrowheads="1" noChangeShapeType="1" noTextEdit="1"/>
          </p:cNvSpPr>
          <p:nvPr/>
        </p:nvSpPr>
        <p:spPr bwMode="auto">
          <a:xfrm>
            <a:off x="3419475" y="4724400"/>
            <a:ext cx="2276475" cy="771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5400" b="1" i="1" kern="10">
                <a:ln w="12700">
                  <a:solidFill>
                    <a:srgbClr val="993366"/>
                  </a:solidFill>
                  <a:round/>
                  <a:headEnd/>
                  <a:tailEnd/>
                </a:ln>
                <a:solidFill>
                  <a:srgbClr val="993366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Начало</a:t>
            </a:r>
          </a:p>
        </p:txBody>
      </p:sp>
      <p:pic>
        <p:nvPicPr>
          <p:cNvPr id="33799" name="фантастик..wav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025" y="47244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0423" name="AutoShape 8">
            <a:hlinkClick r:id="rId4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740650" y="48688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60424" name="AutoShape 9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1116013" y="48688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224" fill="hold"/>
                                        <p:tgtEl>
                                          <p:spTgt spid="337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37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fill="hold" grpId="1" nodeType="withEffect">
                                  <p:stCondLst>
                                    <p:cond delay="250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3379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37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1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799"/>
                </p:tgtEl>
              </p:cMediaNode>
            </p:audio>
          </p:childTnLst>
        </p:cTn>
      </p:par>
    </p:tnLst>
    <p:bldLst>
      <p:bldP spid="33794" grpId="0"/>
      <p:bldP spid="33796" grpId="0" animBg="1"/>
      <p:bldP spid="33796" grpId="1" animBg="1"/>
      <p:bldP spid="3379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</a:t>
            </a:r>
            <a:br>
              <a:rPr lang="ru-RU" sz="4000" smtClean="0"/>
            </a:br>
            <a:r>
              <a:rPr lang="ru-RU" sz="4000" smtClean="0"/>
              <a:t>движения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341688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smtClean="0"/>
              <a:t>Вы набрали 2 балла.</a:t>
            </a:r>
          </a:p>
          <a:p>
            <a:pPr eaLnBrk="1" hangingPunct="1">
              <a:defRPr/>
            </a:pPr>
            <a:r>
              <a:rPr lang="ru-RU" sz="4800" smtClean="0"/>
              <a:t>Вам срочно, необходимо выучить правила дорожного движения.</a:t>
            </a:r>
          </a:p>
        </p:txBody>
      </p:sp>
      <p:sp>
        <p:nvSpPr>
          <p:cNvPr id="8196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3708400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197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052763"/>
          </a:xfrm>
        </p:spPr>
        <p:txBody>
          <a:bodyPr/>
          <a:lstStyle/>
          <a:p>
            <a:pPr eaLnBrk="1" hangingPunct="1">
              <a:defRPr/>
            </a:pPr>
            <a:r>
              <a:rPr lang="ru-RU" b="1" i="1" smtClean="0"/>
              <a:t> Как пешеход должен ходить по тротуару?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b="1" i="1" smtClean="0"/>
          </a:p>
          <a:p>
            <a:pPr eaLnBrk="1" hangingPunct="1">
              <a:defRPr/>
            </a:pPr>
            <a:r>
              <a:rPr lang="ru-RU" b="1" i="1" smtClean="0"/>
              <a:t>1. Придерживаясь левой стороны.</a:t>
            </a:r>
          </a:p>
          <a:p>
            <a:pPr eaLnBrk="1" hangingPunct="1">
              <a:defRPr/>
            </a:pPr>
            <a:r>
              <a:rPr lang="ru-RU" b="1" i="1" smtClean="0"/>
              <a:t>2. Придерживаясь правой стороны. </a:t>
            </a:r>
          </a:p>
          <a:p>
            <a:pPr eaLnBrk="1" hangingPunct="1">
              <a:defRPr/>
            </a:pPr>
            <a:r>
              <a:rPr lang="ru-RU" b="1" i="1" smtClean="0"/>
              <a:t>3. Придерживаясь середины.</a:t>
            </a:r>
          </a:p>
        </p:txBody>
      </p:sp>
      <p:sp>
        <p:nvSpPr>
          <p:cNvPr id="9220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900113" y="2852738"/>
            <a:ext cx="6335712" cy="504825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1" name="AutoShape 7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005263"/>
            <a:ext cx="5545137" cy="5762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2" name="AutoShape 8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00113" y="3357563"/>
            <a:ext cx="6696075" cy="647700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3" name="AutoShape 9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516563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224" name="AutoShape 10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5508625" y="5516563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mtClean="0"/>
              <a:t>Правила дорожного движения</a:t>
            </a:r>
          </a:p>
        </p:txBody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400" smtClean="0"/>
              <a:t>Вы набрали 3 балла. Очень жаль, но вам срочно необходимо повторить правила дорожного движения</a:t>
            </a:r>
          </a:p>
        </p:txBody>
      </p:sp>
      <p:sp>
        <p:nvSpPr>
          <p:cNvPr id="10244" name="AutoShape 4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3779838" y="56610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245" name="AutoShape 5">
            <a:hlinkClick r:id="rId2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6804025" y="5661025"/>
            <a:ext cx="1081088" cy="865188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smtClean="0"/>
              <a:t>Правила дорожного движения Выбери правильный ответ.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ru-RU" b="1" i="1" dirty="0" smtClean="0"/>
              <a:t>Как должны поступать пешеходы, если во время перехода перекрестка зеленый сигнал светофора изменился на желтый, а вы не успели перейти дорогу?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  <a:defRPr/>
            </a:pPr>
            <a:endParaRPr lang="ru-RU" b="1" i="1" dirty="0" smtClean="0"/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dirty="0" smtClean="0"/>
              <a:t>1. Быстро перебежать улицу.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dirty="0" smtClean="0"/>
              <a:t>2. Вернуться на тротуар.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b="1" i="1" dirty="0" smtClean="0"/>
              <a:t>3. Остановиться на осевой линии и дождаться зеленого сигнала. </a:t>
            </a:r>
          </a:p>
        </p:txBody>
      </p:sp>
      <p:sp>
        <p:nvSpPr>
          <p:cNvPr id="11268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27088" y="4005263"/>
            <a:ext cx="5761037" cy="576262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69" name="AutoShape 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71550" y="5157788"/>
            <a:ext cx="6480175" cy="935037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70" name="AutoShape 10">
            <a:hlinkClick r:id="rId3" action="ppaction://hlinkpres?slideindex=1&amp;slidetitle=Правила дорожного движения" highlightClick="1"/>
          </p:cNvPr>
          <p:cNvSpPr>
            <a:spLocks noChangeArrowheads="1"/>
          </p:cNvSpPr>
          <p:nvPr/>
        </p:nvSpPr>
        <p:spPr bwMode="auto">
          <a:xfrm>
            <a:off x="7667625" y="5589588"/>
            <a:ext cx="1081088" cy="865187"/>
          </a:xfrm>
          <a:prstGeom prst="actionButtonReturn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71" name="AutoShape 1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667625" y="4581525"/>
            <a:ext cx="1152525" cy="863600"/>
          </a:xfrm>
          <a:prstGeom prst="actionButtonHome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272" name="AutoShape 6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928688" y="4572000"/>
            <a:ext cx="5761037" cy="576263"/>
          </a:xfrm>
          <a:prstGeom prst="actionButtonBlank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збука вежливости или этикет на каждый день">
  <a:themeElements>
    <a:clrScheme name="Азбука вежливости или этикет на каждый день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Азбука вежливости или этикет на каждый день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Азбука вежливости или этикет на каждый день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Азбука вежливости или этикет на каждый день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Азбука вежливости или этикет на каждый день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Азбука вежливости или этикет на каждый день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Азбука вежливости или этикет на каждый день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Азбука вежливости или этикет на каждый день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Азбука вежливости или этикет на каждый день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Азбука вежливости или этикет на каждый день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Азбука вежливости или этикет на каждый день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Азбука вежливости или этикет на каждый день</Template>
  <TotalTime>337</TotalTime>
  <Words>1328</Words>
  <Application>Microsoft Office PowerPoint</Application>
  <PresentationFormat>Экран (4:3)</PresentationFormat>
  <Paragraphs>214</Paragraphs>
  <Slides>57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57</vt:i4>
      </vt:variant>
    </vt:vector>
  </HeadingPairs>
  <TitlesOfParts>
    <vt:vector size="62" baseType="lpstr">
      <vt:lpstr>Garamond</vt:lpstr>
      <vt:lpstr>Arial</vt:lpstr>
      <vt:lpstr>Wingdings</vt:lpstr>
      <vt:lpstr>Calibri</vt:lpstr>
      <vt:lpstr>Азбука вежливости или этикет на каждый день</vt:lpstr>
      <vt:lpstr>Правила дорожного движения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Выбери правильный ответ.</vt:lpstr>
      <vt:lpstr>Правила дорожного движения</vt:lpstr>
      <vt:lpstr>Правила дорожного движения Финиш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дорожного движения</dc:title>
  <dc:creator>USER</dc:creator>
  <cp:lastModifiedBy>Windows User</cp:lastModifiedBy>
  <cp:revision>13</cp:revision>
  <dcterms:created xsi:type="dcterms:W3CDTF">2009-01-26T14:35:18Z</dcterms:created>
  <dcterms:modified xsi:type="dcterms:W3CDTF">2013-11-19T07:45:30Z</dcterms:modified>
</cp:coreProperties>
</file>